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F414A-9711-4B87-9314-46AA913AC80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AB1BB-A82B-4807-9AD3-B661133C2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FCA3-A94B-4A8C-A826-A95CE5747216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B808-99CA-4B80-8F48-4A5B921DA1CE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7D08-A516-4577-9083-22ECCAC3707A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7100-A0E6-4C31-9D7F-A5BEB8E1B0C0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9A3F-B0CB-4256-8608-D289344B0B48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D75C-077A-45EC-89CE-F3A28998FC29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36D8-960E-451C-BA47-B4A648EF1FE8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EA7D-EFB7-4AA9-9C4E-DECD9B9F69E8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44B4-CB85-4EBD-8E6C-5E022125E0D9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213-76B5-43DC-9CA2-F396E13EF5F2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3B42-21E1-4B36-9554-0BB21A90D9AF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1B74-331D-440A-97E7-2E6FA02DA01E}" type="datetime1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8FF1-1D80-417A-AF6A-80819D2A5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04999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INDIA’S MSW RULES 2000 AND 2015 Draft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581400"/>
          </a:xfrm>
        </p:spPr>
        <p:txBody>
          <a:bodyPr>
            <a:normAutofit fontScale="92500" lnSpcReduction="20000"/>
          </a:bodyPr>
          <a:lstStyle/>
          <a:p>
            <a:pPr lvl="0">
              <a:defRPr/>
            </a:pPr>
            <a:r>
              <a:rPr lang="en-US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Almitra</a:t>
            </a: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H  Patel</a:t>
            </a:r>
          </a:p>
          <a:p>
            <a:pPr lvl="0">
              <a:defRPr/>
            </a:pP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Member, Supreme Court Committee </a:t>
            </a:r>
          </a:p>
          <a:p>
            <a:pPr lvl="0">
              <a:defRPr/>
            </a:pP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Solid Waste Management </a:t>
            </a:r>
          </a:p>
          <a:p>
            <a:pPr lvl="0">
              <a:defRPr/>
            </a:pP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Class 1 Cities </a:t>
            </a:r>
          </a:p>
          <a:p>
            <a:pPr lvl="0">
              <a:defRPr/>
            </a:pPr>
            <a:endParaRPr lang="en-U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defRPr/>
            </a:pP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almitrapatel@rediffmail.com </a:t>
            </a:r>
          </a:p>
          <a:p>
            <a:pPr lvl="0">
              <a:defRPr/>
            </a:pP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www.almitrapatel.com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2015: DUTIES OF ULBs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Waste to Energy or RDF only for non-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recyclable combustibles to power plants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or cement kilns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Ensure segregated waste space before approving bldg plans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First fund waste processing in budgets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Set up sanitary landfills</a:t>
            </a: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Bioremediate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existing old waste dumps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Detailed timeframes for compliance criteria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2105 : ADDITIONAL ITEMS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60525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State Level Advisory Body for SWM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New Chapter on Construction &amp; Demolition waste including responsibility of generators, ULBs and standards for recycled products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Minor changes to </a:t>
            </a:r>
            <a:r>
              <a:rPr lang="en-US" b="1" dirty="0" err="1" smtClean="0"/>
              <a:t>siting</a:t>
            </a:r>
            <a:r>
              <a:rPr lang="en-US" b="1" dirty="0" smtClean="0"/>
              <a:t> criteria, </a:t>
            </a:r>
            <a:r>
              <a:rPr lang="en-US" b="1" dirty="0" err="1" smtClean="0"/>
              <a:t>authorisation</a:t>
            </a:r>
            <a:r>
              <a:rPr lang="en-US" b="1" dirty="0" smtClean="0"/>
              <a:t> and reporting forms, and standards for air, water and compost.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9D778FF1-1D80-417A-AF6A-80819D2A5260}" type="slidenum">
              <a:rPr lang="en-US" b="1" smtClean="0"/>
              <a:pPr/>
              <a:t>11</a:t>
            </a:fld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 NOT  WAIT  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Act now to try and adopt all the new directions outlined in the draft MSW Rules 2015,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32 new responsibilities of ULBs for SWM which is their main and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most critical duty.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It will give you a head start in compliance as very minor changes are expected in final form.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MINIMISE WASTE TO LANDFILL</a:t>
            </a:r>
            <a:endParaRPr lang="en-US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US and Canada are running out of landfills and funds to dump and forget mixed waste.</a:t>
            </a:r>
            <a:endParaRPr lang="en-US" b="1" dirty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The EU is banning Below-Ground Landfills as </a:t>
            </a:r>
          </a:p>
          <a:p>
            <a:pPr>
              <a:buNone/>
            </a:pPr>
            <a:r>
              <a:rPr lang="en-US" b="1" dirty="0" smtClean="0"/>
              <a:t>even the most scientific ones leak after 30 years,</a:t>
            </a:r>
          </a:p>
          <a:p>
            <a:pPr>
              <a:buNone/>
            </a:pPr>
            <a:r>
              <a:rPr lang="en-US" b="1" dirty="0" smtClean="0"/>
              <a:t>leaving pollution for future generations.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b="1" dirty="0" smtClean="0"/>
              <a:t>India has learnt from their experiences and DOES</a:t>
            </a:r>
          </a:p>
          <a:p>
            <a:pPr>
              <a:buNone/>
            </a:pPr>
            <a:r>
              <a:rPr lang="en-US" b="1" dirty="0" smtClean="0"/>
              <a:t>NOT ALLOW LANDFILLING OF UNPROCESSED</a:t>
            </a:r>
          </a:p>
          <a:p>
            <a:pPr>
              <a:buNone/>
            </a:pPr>
            <a:r>
              <a:rPr lang="en-US" b="1" dirty="0" smtClean="0"/>
              <a:t>MIXED  WASTE, with or without soil cover !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BIOLOGICAL  STABILISING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“Wet” waste for biological </a:t>
            </a:r>
            <a:r>
              <a:rPr lang="en-US" b="1" dirty="0" err="1" smtClean="0"/>
              <a:t>stabilising</a:t>
            </a:r>
            <a:r>
              <a:rPr lang="en-US" b="1" dirty="0" smtClean="0"/>
              <a:t>, and</a:t>
            </a:r>
          </a:p>
          <a:p>
            <a:pPr>
              <a:buNone/>
            </a:pPr>
            <a:r>
              <a:rPr lang="en-US" b="1" dirty="0" smtClean="0"/>
              <a:t>then composting or </a:t>
            </a:r>
            <a:r>
              <a:rPr lang="en-US" b="1" dirty="0" err="1" smtClean="0"/>
              <a:t>vermi</a:t>
            </a:r>
            <a:r>
              <a:rPr lang="en-US" b="1" dirty="0" smtClean="0"/>
              <a:t>-composting  to</a:t>
            </a:r>
          </a:p>
          <a:p>
            <a:pPr>
              <a:buNone/>
            </a:pPr>
            <a:r>
              <a:rPr lang="en-US" b="1" dirty="0" smtClean="0"/>
              <a:t>return plant nutrients to  </a:t>
            </a:r>
            <a:r>
              <a:rPr lang="en-US" b="1" dirty="0" err="1" smtClean="0"/>
              <a:t>revitalise</a:t>
            </a:r>
            <a:r>
              <a:rPr lang="en-US" b="1" dirty="0" smtClean="0"/>
              <a:t> our soils</a:t>
            </a:r>
          </a:p>
          <a:p>
            <a:pPr>
              <a:buNone/>
            </a:pPr>
            <a:r>
              <a:rPr lang="en-US" b="1" dirty="0" smtClean="0"/>
              <a:t>as we have done since Vedic times.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b="1" dirty="0" smtClean="0"/>
              <a:t>Or bio-gas (</a:t>
            </a:r>
            <a:r>
              <a:rPr lang="en-US" b="1" dirty="0" err="1" smtClean="0"/>
              <a:t>biomethanation</a:t>
            </a:r>
            <a:r>
              <a:rPr lang="en-US" b="1" dirty="0" smtClean="0"/>
              <a:t>) and slurry to land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b="1" dirty="0" smtClean="0"/>
              <a:t>“Dry” waste for recycling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COLLECT  AND  TRANSPORT  WET  &amp;  DRY  WASTES  SEPARATELY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Different  destinations  for wet and dry waste:</a:t>
            </a:r>
          </a:p>
          <a:p>
            <a:pPr>
              <a:buNone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Recyclables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kabadiwalas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or collection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centres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Non-recyclables like snack-food ‘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kurkure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’ packs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thermocole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shredded for plastic roads</a:t>
            </a:r>
          </a:p>
          <a:p>
            <a:pPr>
              <a:buNone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Pioneered and promoted by Tamil Nadu, HP</a:t>
            </a:r>
          </a:p>
          <a:p>
            <a:pPr>
              <a:buNone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Other combustibles to cement plants</a:t>
            </a: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Inerts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for plinth filling or road improvement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DOOR-TO-DOOR COLLECTION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2000: Cities to </a:t>
            </a:r>
            <a:r>
              <a:rPr lang="en-US" b="1" dirty="0" err="1" smtClean="0"/>
              <a:t>organise</a:t>
            </a:r>
            <a:r>
              <a:rPr lang="en-US" b="1" dirty="0" smtClean="0"/>
              <a:t> house-to-house collection,</a:t>
            </a:r>
          </a:p>
          <a:p>
            <a:pPr>
              <a:buNone/>
            </a:pPr>
            <a:r>
              <a:rPr lang="en-US" b="1" dirty="0" smtClean="0"/>
              <a:t>encourage segregation of wastes and ‘shall promote recycling  or reuse of segregated materials’.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2015: </a:t>
            </a:r>
            <a:r>
              <a:rPr lang="en-US" b="1" u="sng" dirty="0" smtClean="0"/>
              <a:t>Duties of waste generators</a:t>
            </a:r>
            <a:r>
              <a:rPr lang="en-US" b="1" dirty="0" smtClean="0"/>
              <a:t>: separately store :</a:t>
            </a:r>
          </a:p>
          <a:p>
            <a:pPr>
              <a:buNone/>
            </a:pPr>
            <a:r>
              <a:rPr lang="en-US" b="1" dirty="0" smtClean="0"/>
              <a:t>Biodegradable or wet waste</a:t>
            </a:r>
          </a:p>
          <a:p>
            <a:pPr>
              <a:buNone/>
            </a:pPr>
            <a:r>
              <a:rPr lang="en-US" b="1" dirty="0" smtClean="0"/>
              <a:t>Non-biodegradable or dry waste [for recycling]</a:t>
            </a:r>
          </a:p>
          <a:p>
            <a:pPr>
              <a:buNone/>
            </a:pPr>
            <a:r>
              <a:rPr lang="en-US" b="1" dirty="0" smtClean="0"/>
              <a:t>Domestic hazardous waste [and sanitary waste]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2015: DUTIES DEFINED :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Generators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: keep wastes unmixed</a:t>
            </a:r>
          </a:p>
          <a:p>
            <a:pPr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CPCB and SPCBs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: enforce rules</a:t>
            </a:r>
          </a:p>
          <a:p>
            <a:pPr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MOEFCC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monitor their enforcement countrywide thru central monitoring committee and review Rules</a:t>
            </a:r>
          </a:p>
          <a:p>
            <a:pPr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MoUD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review,  guide, provide finance, R&amp;D</a:t>
            </a:r>
          </a:p>
          <a:p>
            <a:pPr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FertIliser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Ministry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incentivise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sale of city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compost  and promote co-marketing of 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3-4 bags compost with 6-7 bags chemical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fertiliser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2015: MORE DUTIES DEFINED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State UDs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prepare State policy, SWM 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strategy in 1 year, including waste-pickers;</a:t>
            </a: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Minimise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waste to landfill thru waste reuse,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reduction, recycling, ensure implementation;</a:t>
            </a:r>
          </a:p>
          <a:p>
            <a:pPr>
              <a:buNone/>
            </a:pPr>
            <a:endParaRPr lang="en-US" sz="1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Decentralised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waste processing and also common regional sanitary landfills</a:t>
            </a:r>
          </a:p>
          <a:p>
            <a:pPr>
              <a:buNone/>
            </a:pPr>
            <a:endParaRPr lang="en-US" sz="1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CDMA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ensure implementation by UL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Bs</a:t>
            </a:r>
          </a:p>
          <a:p>
            <a:pPr>
              <a:buNone/>
            </a:pPr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DM/DC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provide waste processing and disposal 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facilities &amp; quarterly review of ULB compliance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2015: DUTIES OF ULBs - 1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Prepare SWM Plan in 6 months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Frame byelaws for Rules, implement on time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Prescribe &amp; collect user fees for sustainability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Direct generators to segregate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Set up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-waste deposition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centres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Set up infrastructure for segregation etc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Daily waste collection, fines for littering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Street sweeping daily, alt-day or weekly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2015: DUTIES OF ULBs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Market waste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decentralised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mgt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incl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biometh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Horti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waste transport to parks and process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Sanitary waste to its processing facility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Inert waste separate transport and disposal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C&amp;D Construction &amp; Demolition waste mgt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Easy access to waste-pickers</a:t>
            </a:r>
          </a:p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Hazwaste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collection centre every 20 sq km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Preference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Decentralised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biomethanation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vermi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-, composting for bio-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stabilisation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with community support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8FF1-1D80-417A-AF6A-80819D2A52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661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INDIA’S MSW RULES 2000 AND 2015 Draft</vt:lpstr>
      <vt:lpstr>MINIMISE WASTE TO LANDFILL</vt:lpstr>
      <vt:lpstr>BIOLOGICAL  STABILISING </vt:lpstr>
      <vt:lpstr>COLLECT  AND  TRANSPORT  WET  &amp;  DRY  WASTES  SEPARATELY</vt:lpstr>
      <vt:lpstr>DOOR-TO-DOOR COLLECTION</vt:lpstr>
      <vt:lpstr>2015: DUTIES DEFINED :</vt:lpstr>
      <vt:lpstr>2015: MORE DUTIES DEFINED</vt:lpstr>
      <vt:lpstr>2015: DUTIES OF ULBs - 1</vt:lpstr>
      <vt:lpstr>2015: DUTIES OF ULBs - 2</vt:lpstr>
      <vt:lpstr>2015: DUTIES OF ULBs - 3</vt:lpstr>
      <vt:lpstr>2105 : ADDITIONAL ITEMS</vt:lpstr>
      <vt:lpstr>DO  NOT  WAIT  !!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INDIA’S MSW RULES 2000 AND 2015</dc:title>
  <dc:creator>Almitra</dc:creator>
  <cp:lastModifiedBy>Almitra</cp:lastModifiedBy>
  <cp:revision>29</cp:revision>
  <dcterms:created xsi:type="dcterms:W3CDTF">2015-06-14T15:33:13Z</dcterms:created>
  <dcterms:modified xsi:type="dcterms:W3CDTF">2015-06-14T18:14:31Z</dcterms:modified>
</cp:coreProperties>
</file>