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300" r:id="rId2"/>
    <p:sldId id="301" r:id="rId3"/>
    <p:sldId id="302" r:id="rId4"/>
    <p:sldId id="269" r:id="rId5"/>
    <p:sldId id="304" r:id="rId6"/>
    <p:sldId id="270" r:id="rId7"/>
    <p:sldId id="271" r:id="rId8"/>
    <p:sldId id="272" r:id="rId9"/>
    <p:sldId id="273" r:id="rId10"/>
    <p:sldId id="278" r:id="rId11"/>
    <p:sldId id="274" r:id="rId12"/>
    <p:sldId id="276" r:id="rId13"/>
    <p:sldId id="275" r:id="rId14"/>
    <p:sldId id="303" r:id="rId15"/>
    <p:sldId id="289" r:id="rId16"/>
    <p:sldId id="291" r:id="rId17"/>
    <p:sldId id="292" r:id="rId18"/>
    <p:sldId id="294" r:id="rId19"/>
    <p:sldId id="295" r:id="rId20"/>
    <p:sldId id="293" r:id="rId21"/>
    <p:sldId id="268" r:id="rId22"/>
    <p:sldId id="296" r:id="rId23"/>
    <p:sldId id="297" r:id="rId24"/>
    <p:sldId id="298" r:id="rId25"/>
    <p:sldId id="277" r:id="rId26"/>
    <p:sldId id="290" r:id="rId27"/>
    <p:sldId id="279" r:id="rId28"/>
    <p:sldId id="280" r:id="rId29"/>
    <p:sldId id="281" r:id="rId30"/>
    <p:sldId id="282" r:id="rId31"/>
    <p:sldId id="283" r:id="rId32"/>
    <p:sldId id="305" r:id="rId33"/>
    <p:sldId id="287" r:id="rId34"/>
    <p:sldId id="285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57" d="100"/>
          <a:sy n="57" d="100"/>
        </p:scale>
        <p:origin x="-90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52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9049-4C8C-4E0C-9696-1286B82E75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012EE-DCBB-4540-A3FC-4E40AB678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9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14C7-BCD3-4E3C-B55B-4226DE862582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3DF0-A37A-4653-9BE3-35F58F205416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941C-2E47-4D6D-857C-B400976A7DBA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73F3-DD24-408A-85BD-969F24C7F495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8BCD-4D87-4406-9325-870ABEDB8008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1C98-A63F-4BCF-ABA8-3141B53BC29A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1AAD-E740-40D8-8C7B-BE8A3820D9BD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8AC7-398D-47B4-A796-5666C17C2045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01D-736B-47EC-B806-2EF228802167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41D-5D01-4DA3-8315-BB237AC4E583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F642-2271-4D4A-A6A6-EE9DCF8DADCA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1280-0377-4761-893F-6A3F88A2750F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631A-51D9-46BF-82E9-93A108427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olarcity.gov.i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ncitieschampionship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8" Type="http://schemas.microsoft.com/office/2007/relationships/hdphoto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 WASTE MANAGEMENT 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KOLAR SINCE 2014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  <a:defRPr/>
            </a:pP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Almitra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H  Patel</a:t>
            </a:r>
          </a:p>
          <a:p>
            <a:pPr lvl="0" algn="ctr"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Member, Supreme Court Committee </a:t>
            </a:r>
          </a:p>
          <a:p>
            <a:pPr lvl="0" algn="ctr"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Solid Waste Management </a:t>
            </a:r>
          </a:p>
          <a:p>
            <a:pPr lvl="0" algn="ctr"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Class 1 Cities </a:t>
            </a:r>
          </a:p>
          <a:p>
            <a:pPr lvl="0">
              <a:defRPr/>
            </a:pPr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almitrapatel@rediffmail.com </a:t>
            </a:r>
          </a:p>
          <a:p>
            <a:pPr lvl="0" algn="ctr"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www.almitrapatel.com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239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124200"/>
            <a:ext cx="82296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1631A-51D9-46BF-82E9-93A1084274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Homes giving wet-dry unmixed each day for a month can enter a prize lottery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42254"/>
            <a:ext cx="7091891" cy="531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Each team covers 400 houses 6:30-10 am in 2 rounds. After 1</a:t>
            </a:r>
            <a:r>
              <a:rPr lang="en-US" b="1" baseline="30000" dirty="0" smtClean="0"/>
              <a:t>st</a:t>
            </a:r>
            <a:r>
              <a:rPr lang="en-US" b="1" dirty="0" smtClean="0"/>
              <a:t> trip 4 bins and some bags are left briefly on road for pick-up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049457"/>
            <a:ext cx="6415617" cy="480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Tractors promptly pick up bins 10am-12    in 2 trips, + 3</a:t>
            </a:r>
            <a:r>
              <a:rPr lang="en-US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trip for dry waste if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reqd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023269"/>
            <a:ext cx="6446308" cy="483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Every bin weighed on spring-scale before loading, to compile day’s pick-up data</a:t>
            </a:r>
            <a:endParaRPr lang="en-US" b="1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583891" cy="493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Wet waste is managed by ‘Stack’ Composting within five inner-city locations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Tractors back up to stacks and its bins are emptied directly in thin layers per stack.</a:t>
            </a:r>
          </a:p>
          <a:p>
            <a:pPr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 no manual handling of waste is needed.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1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JULY ’14 KOLAR ADOPTED STACK COMPOSTING IN 5 SMALL SITES.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/>
              <a:t>This is 100 kg/day Wet waste  x 1 month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31987"/>
            <a:ext cx="6568017" cy="492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9154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STACKS are formed on wood frames placed on stone supports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570038"/>
            <a:ext cx="6745817" cy="505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201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This keeps waste off the ground to allow cold air into heap as hot air rises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8800"/>
            <a:ext cx="6705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Stack composting is self-aerating. Needs no </a:t>
            </a:r>
            <a:r>
              <a:rPr lang="en-US" b="1" dirty="0" err="1" smtClean="0"/>
              <a:t>eqpt</a:t>
            </a:r>
            <a:r>
              <a:rPr lang="en-US" b="1" dirty="0" smtClean="0"/>
              <a:t>, power or </a:t>
            </a:r>
            <a:r>
              <a:rPr lang="en-US" b="1" dirty="0" err="1" smtClean="0"/>
              <a:t>labour</a:t>
            </a:r>
            <a:r>
              <a:rPr lang="en-US" b="1" dirty="0" smtClean="0"/>
              <a:t>, only 1-3 months’ time to </a:t>
            </a:r>
            <a:r>
              <a:rPr lang="en-US" b="1" dirty="0" err="1" smtClean="0"/>
              <a:t>stabilise</a:t>
            </a:r>
            <a:r>
              <a:rPr lang="en-US" b="1" dirty="0" smtClean="0"/>
              <a:t> waste.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821" y="1924050"/>
            <a:ext cx="6407175" cy="481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Waste is unloaded directly from tractors, in 8”layers , using more than 1 stack per day if needed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905000"/>
            <a:ext cx="633941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KOLAR CMC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www.kolarcity.gov.in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 1.5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has  NO SITE  FOR WASTE MGT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362200"/>
            <a:ext cx="6491817" cy="486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Stacks can be close together as no turning is needed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424" y="1447800"/>
            <a:ext cx="6564860" cy="492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ONLY BIODEGRADABLE ‘WET’ WASTE is stacked, so unmixed collection is a must 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428" y="1409700"/>
            <a:ext cx="6925743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Stacks are ready for auction to farmers as early as 1 month of maturing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600200"/>
            <a:ext cx="650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858962"/>
          </a:xfrm>
        </p:spPr>
        <p:txBody>
          <a:bodyPr>
            <a:normAutofit/>
          </a:bodyPr>
          <a:lstStyle/>
          <a:p>
            <a:r>
              <a:rPr lang="en-US" b="1" dirty="0" smtClean="0"/>
              <a:t>Wood frames are re-used after farmers remove compost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600200"/>
            <a:ext cx="6644217" cy="498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9154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Even city-centre stacks are nuisance-free, but a visual barrier fence would help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57350"/>
            <a:ext cx="6925743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This is a demo of 100 kg/day in ward No 1, wet and dry waste separate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424" y="1524000"/>
            <a:ext cx="6514059" cy="489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8686800" cy="1905000"/>
          </a:xfrm>
        </p:spPr>
        <p:txBody>
          <a:bodyPr/>
          <a:lstStyle/>
          <a:p>
            <a:r>
              <a:rPr lang="en-US" b="1" dirty="0" smtClean="0"/>
              <a:t>This demo is 100 kg/day Dry Waste from same Ward No 1, on NH75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021" y="1627060"/>
            <a:ext cx="6701379" cy="50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Same PK team does afternoon sweeping. Little waste ends on roads if their doorstep collection covers every house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057400"/>
            <a:ext cx="603461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slum lanes are spotless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838" y="1405732"/>
            <a:ext cx="6277034" cy="472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 unpaved lanes and drains stay clean with doorstep collection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0574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May 2014 they planned for ‘zero waste’ to landfill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They called in Clean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Clities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Foundation for help.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(See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www.cleancitieschampionship.org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streets and lanes were mapped  using city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maps and GIS and the entire area sub-divided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into Micro-Pockets of 350-400 households. </a:t>
            </a: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Maistrys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became Route Managers and planned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doorstep  routes and timings for their 2-person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teams who are left strictly undisturbed.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complete ban on all-thickness plastic bags has helped immensely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66119"/>
            <a:ext cx="6514059" cy="489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Now only management 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construction waste obstructs the roads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0574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ring of stones or sand-bags keeps sand off road and saves wastage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32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Good mgt of constr sand  Cal 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3962400" y="2209800"/>
            <a:ext cx="5080000" cy="3810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Unrecyclable plastics like ‘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kurkure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sachets and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thermocole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can be shredded and used for ‘plastic roads’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1200" y="2770187"/>
            <a:ext cx="5443071" cy="408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Storm-water drains have been cleared and fenced to keep </a:t>
            </a:r>
            <a:r>
              <a:rPr lang="en-US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 waste 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dumping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255838"/>
            <a:ext cx="6136217" cy="460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 a Zero-Waste City can be a reality !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needed is unity of DC, Commissioner and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Councillors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continuity of policy from year to year despite transfers or elections.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905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Door-to-door collection is in pushcarts with 4+4 covered 60-litre </a:t>
            </a:r>
            <a:r>
              <a:rPr lang="en-US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bins &amp; 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 </a:t>
            </a:r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litre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sorting basin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066907"/>
            <a:ext cx="6400800" cy="479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sorting-basin first receives waste, for dry waste to go into bags and wet into bins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1524000" y="2362200"/>
            <a:ext cx="68580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Two-person PK teams improvise, but keep wet 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dry waste separate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989138"/>
            <a:ext cx="6491817" cy="486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double-handle helps to hang jumbo bags for paper and saleable plastic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080419"/>
            <a:ext cx="6361659" cy="477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2362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PKs can keep entire sale proceeds of all they collect, so doorstep sorting is good and absenteeism is low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43840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PKs take Copra-shells home for burning as fuel for hot water 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838" y="1405732"/>
            <a:ext cx="6277034" cy="472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584</Words>
  <Application>Microsoft Office PowerPoint</Application>
  <PresentationFormat>On-screen Show (4:3)</PresentationFormat>
  <Paragraphs>92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IDEAL WASTE MANAGEMENT  IN KOLAR SINCE 2014</vt:lpstr>
      <vt:lpstr>KOLAR CMC www.kolarcity.gov.in Pop 1.5 lac has  NO SITE  FOR WASTE MGT</vt:lpstr>
      <vt:lpstr>In May 2014 they planned for ‘zero waste’ to landfill</vt:lpstr>
      <vt:lpstr>Door-to-door collection is in pushcarts with 4+4 covered 60-litre bins &amp; 20 litre  sorting basin</vt:lpstr>
      <vt:lpstr>A sorting-basin first receives waste, for dry waste to go into bags and wet into bins</vt:lpstr>
      <vt:lpstr>Two-person PK teams improvise, but keep wet  and dry waste separate</vt:lpstr>
      <vt:lpstr>A double-handle helps to hang jumbo bags for paper and saleable plastic</vt:lpstr>
      <vt:lpstr>PKs can keep entire sale proceeds of all they collect, so doorstep sorting is good and absenteeism is low</vt:lpstr>
      <vt:lpstr>PKs take Copra-shells home for burning as fuel for hot water </vt:lpstr>
      <vt:lpstr>Homes giving wet-dry unmixed each day for a month can enter a prize lottery</vt:lpstr>
      <vt:lpstr>Each team covers 400 houses 6:30-10 am in 2 rounds. After 1st trip 4 bins and some bags are left briefly on road for pick-up</vt:lpstr>
      <vt:lpstr>Tractors promptly pick up bins 10am-12    in 2 trips, + 3rd  trip for dry waste if reqd</vt:lpstr>
      <vt:lpstr>Every bin weighed on spring-scale before loading, to compile day’s pick-up data</vt:lpstr>
      <vt:lpstr>Wet waste is managed by ‘Stack’ Composting within five inner-city locations</vt:lpstr>
      <vt:lpstr>JULY ’14 KOLAR ADOPTED STACK COMPOSTING IN 5 SMALL SITES. This is 100 kg/day Wet waste  x 1 month</vt:lpstr>
      <vt:lpstr>STACKS are formed on wood frames placed on stone supports</vt:lpstr>
      <vt:lpstr>This keeps waste off the ground to allow cold air into heap as hot air rises</vt:lpstr>
      <vt:lpstr>Stack composting is self-aerating. Needs no eqpt, power or labour, only 1-3 months’ time to stabilise waste.</vt:lpstr>
      <vt:lpstr>Waste is unloaded directly from tractors, in 8”layers , using more than 1 stack per day if needed</vt:lpstr>
      <vt:lpstr>Stacks can be close together as no turning is needed</vt:lpstr>
      <vt:lpstr>ONLY BIODEGRADABLE ‘WET’ WASTE is stacked, so unmixed collection is a must  </vt:lpstr>
      <vt:lpstr>Stacks are ready for auction to farmers as early as 1 month of maturing</vt:lpstr>
      <vt:lpstr>Wood frames are re-used after farmers remove compost</vt:lpstr>
      <vt:lpstr>Even city-centre stacks are nuisance-free, but a visual barrier fence would help</vt:lpstr>
      <vt:lpstr>This is a demo of 100 kg/day in ward No 1, wet and dry waste separate</vt:lpstr>
      <vt:lpstr>This demo is 100 kg/day Dry Waste from same Ward No 1, on NH75</vt:lpstr>
      <vt:lpstr>Same PK team does afternoon sweeping. Little waste ends on roads if their doorstep collection covers every house </vt:lpstr>
      <vt:lpstr>All slum lanes are spotless</vt:lpstr>
      <vt:lpstr>Even unpaved lanes and drains stay clean with doorstep collection</vt:lpstr>
      <vt:lpstr>A complete ban on all-thickness plastic bags has helped immensely</vt:lpstr>
      <vt:lpstr>Now only management  of construction waste obstructs the roads</vt:lpstr>
      <vt:lpstr>A ring of stones or sand-bags keeps sand off road and saves wastage</vt:lpstr>
      <vt:lpstr>Unrecyclable plastics like ‘kurkure’ sachets and thermocole can be shredded and used for ‘plastic roads’</vt:lpstr>
      <vt:lpstr>Storm-water drains have been cleared and fenced to keep out waste  dumping</vt:lpstr>
      <vt:lpstr>So a Zero-Waste City can be a reality !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Almitra</dc:creator>
  <cp:lastModifiedBy>Almitra</cp:lastModifiedBy>
  <cp:revision>89</cp:revision>
  <dcterms:created xsi:type="dcterms:W3CDTF">2014-08-14T04:51:47Z</dcterms:created>
  <dcterms:modified xsi:type="dcterms:W3CDTF">2015-07-27T08:29:07Z</dcterms:modified>
</cp:coreProperties>
</file>